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3" r:id="rId3"/>
    <p:sldId id="271" r:id="rId4"/>
    <p:sldId id="264" r:id="rId5"/>
    <p:sldId id="266" r:id="rId6"/>
    <p:sldId id="265" r:id="rId7"/>
    <p:sldId id="267" r:id="rId8"/>
    <p:sldId id="274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9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4BA-A022-4CD2-85A4-CB450496F883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8C15-198B-4CE7-8046-4AFA96B1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4BA-A022-4CD2-85A4-CB450496F883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8C15-198B-4CE7-8046-4AFA96B1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4BA-A022-4CD2-85A4-CB450496F883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8C15-198B-4CE7-8046-4AFA96B1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4BA-A022-4CD2-85A4-CB450496F883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8C15-198B-4CE7-8046-4AFA96B1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4BA-A022-4CD2-85A4-CB450496F883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8C15-198B-4CE7-8046-4AFA96B1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4BA-A022-4CD2-85A4-CB450496F883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8C15-198B-4CE7-8046-4AFA96B1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4BA-A022-4CD2-85A4-CB450496F883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8C15-198B-4CE7-8046-4AFA96B1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4BA-A022-4CD2-85A4-CB450496F883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8C15-198B-4CE7-8046-4AFA96B1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4BA-A022-4CD2-85A4-CB450496F883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8C15-198B-4CE7-8046-4AFA96B1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4BA-A022-4CD2-85A4-CB450496F883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8C15-198B-4CE7-8046-4AFA96B1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64BA-A022-4CD2-85A4-CB450496F883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8C15-198B-4CE7-8046-4AFA96B1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64BA-A022-4CD2-85A4-CB450496F883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58C15-198B-4CE7-8046-4AFA96B10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85860"/>
            <a:ext cx="7072362" cy="43577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65100"/>
            <a:ext cx="9015412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1500174"/>
            <a:ext cx="7572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Полилингвальная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(</a:t>
            </a:r>
            <a:r>
              <a:rPr lang="ru-RU" sz="3600" dirty="0" err="1" smtClean="0"/>
              <a:t>осетино-русская</a:t>
            </a:r>
            <a:r>
              <a:rPr lang="ru-RU" sz="3600" dirty="0" smtClean="0"/>
              <a:t> ) образовательная модель</a:t>
            </a:r>
            <a:br>
              <a:rPr lang="ru-RU" sz="3600" dirty="0" smtClean="0"/>
            </a:br>
            <a:r>
              <a:rPr lang="ru-RU" sz="3600" dirty="0" smtClean="0"/>
              <a:t>в МКДОУ «Детский сад №4 г.Беслана» Правобережного района Республики Северная Осетия-Алания</a:t>
            </a:r>
          </a:p>
          <a:p>
            <a:endParaRPr lang="ru-RU" sz="3600" dirty="0" smtClean="0"/>
          </a:p>
          <a:p>
            <a:r>
              <a:rPr lang="ru-RU" sz="2800" dirty="0" smtClean="0"/>
              <a:t>  </a:t>
            </a:r>
            <a:r>
              <a:rPr lang="ru-RU" sz="2400" dirty="0" smtClean="0"/>
              <a:t>Старший воспитатель Березова Тамара Михайловна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44463"/>
            <a:ext cx="9015412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2976" y="1142984"/>
            <a:ext cx="69294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 соответствии Закона </a:t>
            </a:r>
            <a:r>
              <a:rPr lang="ru-RU" sz="3600" dirty="0" err="1" smtClean="0"/>
              <a:t>РСО-Алания</a:t>
            </a:r>
            <a:r>
              <a:rPr lang="ru-RU" sz="3600" dirty="0" smtClean="0"/>
              <a:t> «Об образовании  в Республике Северная Осетия-Алания» от 27 декабря 2013г.</a:t>
            </a:r>
          </a:p>
          <a:p>
            <a:r>
              <a:rPr lang="ru-RU" sz="3600" dirty="0" smtClean="0"/>
              <a:t>На основании приказа от 10.08.2017г. №661 Министерства образования и науки Республики Северная Осетия-Алания 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44463"/>
            <a:ext cx="9015412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1214422"/>
            <a:ext cx="8001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Условия для работы по обучению детей родному осетинскому языку в дошкольном учреждении</a:t>
            </a:r>
            <a:br>
              <a:rPr lang="ru-RU" sz="3200" dirty="0" smtClean="0"/>
            </a:br>
            <a:r>
              <a:rPr lang="ru-RU" sz="3200" dirty="0" smtClean="0"/>
              <a:t>*Наличие предметно-развивающей среды для воспитательно-образовательного процесса;</a:t>
            </a:r>
            <a:br>
              <a:rPr lang="ru-RU" sz="3200" dirty="0" smtClean="0"/>
            </a:br>
            <a:r>
              <a:rPr lang="ru-RU" sz="3200" dirty="0" smtClean="0"/>
              <a:t>*Обеспечение программно-методической и художественной литературой;</a:t>
            </a:r>
            <a:br>
              <a:rPr lang="ru-RU" sz="3200" dirty="0" smtClean="0"/>
            </a:br>
            <a:r>
              <a:rPr lang="ru-RU" sz="3200" dirty="0" smtClean="0"/>
              <a:t>*Профессиональная подготовка воспитателей  в данном направлении.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0"/>
            <a:ext cx="9015412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910" y="1285860"/>
            <a:ext cx="32861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Важную роль в обучении второму   языку детей дошкольного возраста играет организация языковой работы не только в условиях дошкольных образовательных учреждений, но и </a:t>
            </a:r>
            <a:r>
              <a:rPr lang="ru-RU" sz="2400" dirty="0" smtClean="0">
                <a:solidFill>
                  <a:schemeClr val="hlink"/>
                </a:solidFill>
              </a:rPr>
              <a:t/>
            </a:r>
            <a:br>
              <a:rPr lang="ru-RU" sz="2400" dirty="0" smtClean="0">
                <a:solidFill>
                  <a:schemeClr val="hlink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 семье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/>
          </a:p>
        </p:txBody>
      </p:sp>
      <p:pic>
        <p:nvPicPr>
          <p:cNvPr id="1026" name="Picture 2" descr="C:\Documents and Settings\User\Рабочий стол\DSC09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214422"/>
            <a:ext cx="4929189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44463"/>
            <a:ext cx="9015412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1214422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Методическая литература предоставлена кафедрой ЮНЕСКО под руководством </a:t>
            </a:r>
            <a:r>
              <a:rPr lang="ru-RU" sz="2000" b="1" dirty="0" err="1" smtClean="0"/>
              <a:t>Камболова</a:t>
            </a:r>
            <a:r>
              <a:rPr lang="ru-RU" sz="2000" b="1" dirty="0" smtClean="0"/>
              <a:t> Т.Т.</a:t>
            </a:r>
            <a:r>
              <a:rPr lang="ru-RU" sz="1600" dirty="0" smtClean="0"/>
              <a:t> </a:t>
            </a:r>
          </a:p>
          <a:p>
            <a:r>
              <a:rPr lang="ru-RU" sz="1600" dirty="0" smtClean="0"/>
              <a:t>-</a:t>
            </a:r>
            <a:r>
              <a:rPr lang="ru-RU" sz="1600" dirty="0" err="1" smtClean="0"/>
              <a:t>А.Д.Ахполова</a:t>
            </a:r>
            <a:r>
              <a:rPr lang="ru-RU" sz="1600" dirty="0" smtClean="0"/>
              <a:t>, </a:t>
            </a:r>
            <a:r>
              <a:rPr lang="ru-RU" sz="1600" dirty="0" err="1" smtClean="0"/>
              <a:t>З.З.Бестаева</a:t>
            </a:r>
            <a:r>
              <a:rPr lang="ru-RU" sz="1600" dirty="0" smtClean="0"/>
              <a:t>, М.В.Маркина  «Планирование непосредственной образовательной деятельности в дошкольном образовательном учреждении» для второй младшей группы. 2011г. издания. </a:t>
            </a:r>
          </a:p>
          <a:p>
            <a:r>
              <a:rPr lang="ru-RU" sz="1600" dirty="0" smtClean="0"/>
              <a:t>-Н.Г.Осокина «Развитие художественных способностей»  издание 2009г.</a:t>
            </a:r>
          </a:p>
          <a:p>
            <a:r>
              <a:rPr lang="ru-RU" sz="1600" dirty="0" smtClean="0"/>
              <a:t>  -</a:t>
            </a:r>
            <a:r>
              <a:rPr lang="ru-RU" sz="1600" dirty="0" err="1" smtClean="0"/>
              <a:t>В.Ю.Шашлова</a:t>
            </a:r>
            <a:r>
              <a:rPr lang="ru-RU" sz="1600" dirty="0" smtClean="0"/>
              <a:t>  «</a:t>
            </a:r>
            <a:r>
              <a:rPr lang="ru-RU" sz="1600" dirty="0" err="1" smtClean="0"/>
              <a:t>Алфамбылай</a:t>
            </a:r>
            <a:r>
              <a:rPr lang="ru-RU" sz="1600" dirty="0" smtClean="0"/>
              <a:t> </a:t>
            </a:r>
            <a:r>
              <a:rPr lang="ru-RU" sz="1600" dirty="0" err="1" smtClean="0"/>
              <a:t>дунеимæ зонгæ кæнын.»</a:t>
            </a:r>
            <a:endParaRPr lang="ru-RU" sz="1600" dirty="0" smtClean="0"/>
          </a:p>
          <a:p>
            <a:r>
              <a:rPr lang="ru-RU" sz="1600" dirty="0" smtClean="0"/>
              <a:t>  -М.В. Маркина    «</a:t>
            </a:r>
            <a:r>
              <a:rPr lang="ru-RU" sz="1600" dirty="0" err="1" smtClean="0"/>
              <a:t>Математикæйæ хуымæтæгæмбарынæдтæ хуымæтæгæмбарынæдтæ       </a:t>
            </a:r>
            <a:r>
              <a:rPr lang="ru-RU" sz="1600" dirty="0" smtClean="0"/>
              <a:t>. .  </a:t>
            </a:r>
            <a:r>
              <a:rPr lang="ru-RU" sz="1600" dirty="0" err="1" smtClean="0"/>
              <a:t>хуымæтæг æмбарынæдтæ   раттыны</a:t>
            </a:r>
            <a:r>
              <a:rPr lang="ru-RU" sz="1600" dirty="0" smtClean="0"/>
              <a:t> </a:t>
            </a:r>
            <a:r>
              <a:rPr lang="ru-RU" sz="1600" dirty="0" err="1" smtClean="0"/>
              <a:t>мадзæлттæ».</a:t>
            </a:r>
            <a:r>
              <a:rPr lang="ru-RU" sz="1600" dirty="0" smtClean="0"/>
              <a:t>  издание 2009г.</a:t>
            </a:r>
          </a:p>
          <a:p>
            <a:r>
              <a:rPr lang="ru-RU" sz="1600" dirty="0" smtClean="0"/>
              <a:t>-</a:t>
            </a:r>
            <a:r>
              <a:rPr lang="ru-RU" sz="1600" dirty="0" err="1" smtClean="0"/>
              <a:t>Дзадзаты</a:t>
            </a:r>
            <a:r>
              <a:rPr lang="ru-RU" sz="1600" dirty="0" smtClean="0"/>
              <a:t> Р.М. «</a:t>
            </a:r>
            <a:r>
              <a:rPr lang="ru-RU" sz="1600" dirty="0" err="1" smtClean="0"/>
              <a:t>Ирон</a:t>
            </a:r>
            <a:r>
              <a:rPr lang="ru-RU" sz="1600" dirty="0" smtClean="0"/>
              <a:t> </a:t>
            </a:r>
            <a:r>
              <a:rPr lang="ru-RU" sz="1600" dirty="0" err="1" smtClean="0"/>
              <a:t>ныхасы</a:t>
            </a:r>
            <a:r>
              <a:rPr lang="ru-RU" sz="1600" dirty="0" smtClean="0"/>
              <a:t> </a:t>
            </a:r>
            <a:r>
              <a:rPr lang="ru-RU" sz="1600" dirty="0" err="1" smtClean="0"/>
              <a:t>растыл</a:t>
            </a:r>
            <a:r>
              <a:rPr lang="ru-RU" sz="1600" dirty="0" smtClean="0"/>
              <a:t> </a:t>
            </a:r>
            <a:r>
              <a:rPr lang="ru-RU" sz="1600" dirty="0" err="1" smtClean="0"/>
              <a:t>куыст</a:t>
            </a:r>
            <a:r>
              <a:rPr lang="ru-RU" sz="1600" dirty="0" smtClean="0"/>
              <a:t>» издание 2009г.</a:t>
            </a:r>
          </a:p>
          <a:p>
            <a:r>
              <a:rPr lang="ru-RU" sz="1600" dirty="0" smtClean="0"/>
              <a:t>-</a:t>
            </a:r>
            <a:r>
              <a:rPr lang="ru-RU" sz="1600" dirty="0" err="1" smtClean="0"/>
              <a:t>А.Дз.Ахполова</a:t>
            </a:r>
            <a:r>
              <a:rPr lang="ru-RU" sz="1600" dirty="0" smtClean="0"/>
              <a:t>, </a:t>
            </a:r>
            <a:r>
              <a:rPr lang="ru-RU" sz="1600" dirty="0" err="1" smtClean="0"/>
              <a:t>А.З.Цомаева</a:t>
            </a:r>
            <a:r>
              <a:rPr lang="ru-RU" sz="1600" dirty="0" smtClean="0"/>
              <a:t> «Дидактические игры»  издание 2013г.</a:t>
            </a:r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Гугкаты</a:t>
            </a:r>
            <a:r>
              <a:rPr lang="ru-RU" sz="1600" dirty="0" smtClean="0"/>
              <a:t> </a:t>
            </a:r>
            <a:r>
              <a:rPr lang="ru-RU" sz="1600" dirty="0" err="1" smtClean="0"/>
              <a:t>Людмилæ </a:t>
            </a:r>
            <a:r>
              <a:rPr lang="ru-RU" sz="1600" dirty="0" smtClean="0"/>
              <a:t>«</a:t>
            </a:r>
            <a:r>
              <a:rPr lang="ru-RU" sz="1600" dirty="0" err="1" smtClean="0"/>
              <a:t>Музыкалон</a:t>
            </a:r>
            <a:r>
              <a:rPr lang="ru-RU" sz="1600" dirty="0" smtClean="0"/>
              <a:t> </a:t>
            </a:r>
            <a:r>
              <a:rPr lang="ru-RU" sz="1600" dirty="0" err="1" smtClean="0"/>
              <a:t>хъомылад</a:t>
            </a:r>
            <a:r>
              <a:rPr lang="ru-RU" sz="1600" dirty="0" smtClean="0"/>
              <a:t>» издание 2009г.</a:t>
            </a:r>
          </a:p>
          <a:p>
            <a:r>
              <a:rPr lang="ru-RU" sz="1600" dirty="0" smtClean="0"/>
              <a:t>- А. М. </a:t>
            </a:r>
            <a:r>
              <a:rPr lang="ru-RU" sz="1600" dirty="0" err="1" smtClean="0"/>
              <a:t>Цакулова</a:t>
            </a:r>
            <a:r>
              <a:rPr lang="ru-RU" sz="1600" dirty="0" smtClean="0"/>
              <a:t> « Обучение осетинскому языку как второму»2 младшая группа  </a:t>
            </a:r>
          </a:p>
          <a:p>
            <a:r>
              <a:rPr lang="ru-RU" sz="1600" dirty="0" smtClean="0"/>
              <a:t>  -  З.З. </a:t>
            </a:r>
            <a:r>
              <a:rPr lang="ru-RU" sz="1600" dirty="0" err="1" smtClean="0"/>
              <a:t>Бестаева</a:t>
            </a:r>
            <a:r>
              <a:rPr lang="ru-RU" sz="1600" dirty="0" smtClean="0"/>
              <a:t> «Развитие русской речи» издание 2009г.</a:t>
            </a:r>
          </a:p>
          <a:p>
            <a:r>
              <a:rPr lang="ru-RU" sz="1600" dirty="0" smtClean="0"/>
              <a:t>  - </a:t>
            </a:r>
            <a:r>
              <a:rPr lang="ru-RU" sz="1600" dirty="0" err="1" smtClean="0"/>
              <a:t>Гульчеты</a:t>
            </a:r>
            <a:r>
              <a:rPr lang="ru-RU" sz="1600" dirty="0" smtClean="0"/>
              <a:t> – </a:t>
            </a:r>
            <a:r>
              <a:rPr lang="ru-RU" sz="1600" dirty="0" err="1" smtClean="0"/>
              <a:t>Дзадзаты</a:t>
            </a:r>
            <a:r>
              <a:rPr lang="ru-RU" sz="1600" dirty="0" smtClean="0"/>
              <a:t> </a:t>
            </a:r>
            <a:r>
              <a:rPr lang="ru-RU" sz="1600" dirty="0" err="1" smtClean="0"/>
              <a:t>Риммæ</a:t>
            </a:r>
            <a:endParaRPr lang="ru-RU" sz="1600" dirty="0" smtClean="0"/>
          </a:p>
          <a:p>
            <a:r>
              <a:rPr lang="ru-RU" sz="1600" dirty="0" smtClean="0"/>
              <a:t>«</a:t>
            </a:r>
            <a:r>
              <a:rPr lang="ru-RU" sz="1600" dirty="0" err="1" smtClean="0"/>
              <a:t>Ирон</a:t>
            </a:r>
            <a:r>
              <a:rPr lang="ru-RU" sz="1600" dirty="0" smtClean="0"/>
              <a:t> </a:t>
            </a:r>
            <a:r>
              <a:rPr lang="ru-RU" sz="1600" dirty="0" err="1" smtClean="0"/>
              <a:t>æвзаджы программæ рæвдауæндæттæн </a:t>
            </a:r>
            <a:r>
              <a:rPr lang="ru-RU" sz="1600" dirty="0" smtClean="0"/>
              <a:t>(3−7-аздзыдтæн)</a:t>
            </a:r>
          </a:p>
          <a:p>
            <a:r>
              <a:rPr lang="ru-RU" sz="1600" dirty="0" smtClean="0"/>
              <a:t>(</a:t>
            </a:r>
            <a:r>
              <a:rPr lang="ru-RU" sz="1600" dirty="0" err="1" smtClean="0"/>
              <a:t>ирон</a:t>
            </a:r>
            <a:r>
              <a:rPr lang="ru-RU" sz="1600" dirty="0" smtClean="0"/>
              <a:t> </a:t>
            </a:r>
            <a:r>
              <a:rPr lang="ru-RU" sz="1600" dirty="0" err="1" smtClean="0"/>
              <a:t>æвзаг йæ мадæлон кæмæн </a:t>
            </a:r>
            <a:r>
              <a:rPr lang="ru-RU" sz="1600" dirty="0" smtClean="0"/>
              <a:t>у, </a:t>
            </a:r>
            <a:r>
              <a:rPr lang="ru-RU" sz="1600" dirty="0" err="1" smtClean="0"/>
              <a:t>уыцы</a:t>
            </a:r>
            <a:r>
              <a:rPr lang="ru-RU" sz="1600" dirty="0" smtClean="0"/>
              <a:t> 3−7-аздзыд </a:t>
            </a:r>
            <a:r>
              <a:rPr lang="ru-RU" sz="1600" dirty="0" err="1" smtClean="0"/>
              <a:t>сывæллæттæн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 - Календарно- тематический план  </a:t>
            </a:r>
            <a:r>
              <a:rPr lang="ru-RU" sz="1600" dirty="0" err="1" smtClean="0"/>
              <a:t>воспитательно</a:t>
            </a:r>
            <a:r>
              <a:rPr lang="ru-RU" sz="1600" dirty="0" smtClean="0"/>
              <a:t> – образовательной работы </a:t>
            </a:r>
          </a:p>
          <a:p>
            <a:r>
              <a:rPr lang="ru-RU" sz="1600" dirty="0" smtClean="0"/>
              <a:t>в  первой  младшей группе дошкольного образовательного учреждения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44463"/>
            <a:ext cx="9015412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1214422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Создание предметно-развивающей среды</a:t>
            </a:r>
            <a:endParaRPr lang="ru-RU" sz="3200" dirty="0"/>
          </a:p>
        </p:txBody>
      </p:sp>
      <p:pic>
        <p:nvPicPr>
          <p:cNvPr id="1026" name="Picture 2" descr="E:\2018-04-11\DSC09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2000240"/>
            <a:ext cx="4071965" cy="3254505"/>
          </a:xfrm>
          <a:prstGeom prst="rect">
            <a:avLst/>
          </a:prstGeom>
          <a:noFill/>
        </p:spPr>
      </p:pic>
      <p:pic>
        <p:nvPicPr>
          <p:cNvPr id="1027" name="Picture 3" descr="E:\2018-04-11\DSC09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9" y="2000240"/>
            <a:ext cx="4190505" cy="3286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44463"/>
            <a:ext cx="9015412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E:\2018-04-11\DSC09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857364"/>
            <a:ext cx="4886491" cy="3665298"/>
          </a:xfrm>
          <a:prstGeom prst="rect">
            <a:avLst/>
          </a:prstGeom>
          <a:noFill/>
        </p:spPr>
      </p:pic>
      <p:pic>
        <p:nvPicPr>
          <p:cNvPr id="1028" name="Picture 4" descr="E:\2018-04-11\DSC09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364"/>
            <a:ext cx="384549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44463"/>
            <a:ext cx="9015412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E:\ОСЕНЬ 2017\DSC08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7572395" cy="4358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44463"/>
            <a:ext cx="9015412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E:\ОСЕНЬ 2017\DSC08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928670"/>
            <a:ext cx="6915151" cy="5186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81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2018-04-09T13:15:35Z</dcterms:created>
  <dcterms:modified xsi:type="dcterms:W3CDTF">2018-04-20T12:48:18Z</dcterms:modified>
</cp:coreProperties>
</file>